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6" r:id="rId3"/>
    <p:sldId id="258" r:id="rId4"/>
    <p:sldId id="259" r:id="rId5"/>
    <p:sldId id="257" r:id="rId6"/>
    <p:sldId id="260" r:id="rId7"/>
    <p:sldId id="261" r:id="rId8"/>
    <p:sldId id="262" r:id="rId9"/>
    <p:sldId id="263" r:id="rId10"/>
    <p:sldId id="267" r:id="rId11"/>
    <p:sldId id="265" r:id="rId12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5854" autoAdjust="0"/>
  </p:normalViewPr>
  <p:slideViewPr>
    <p:cSldViewPr snapToGrid="0">
      <p:cViewPr>
        <p:scale>
          <a:sx n="75" d="100"/>
          <a:sy n="75" d="100"/>
        </p:scale>
        <p:origin x="249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F9FF4-5F71-429C-8FF3-05F32B856014}" type="datetimeFigureOut">
              <a:rPr lang="nb-NO" smtClean="0"/>
              <a:t>28.04.2014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E424B-25D0-411F-A7AC-B7A95344D3A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588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E424B-25D0-411F-A7AC-B7A95344D3A8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053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Hvorfor kart? </a:t>
            </a:r>
          </a:p>
          <a:p>
            <a:pPr lvl="1"/>
            <a:r>
              <a:rPr lang="nb-NO" smtClean="0"/>
              <a:t>Tabeller med koordinater</a:t>
            </a:r>
          </a:p>
          <a:p>
            <a:pPr lvl="1"/>
            <a:r>
              <a:rPr lang="nb-NO" smtClean="0"/>
              <a:t>Arbeidslister med adresser</a:t>
            </a:r>
          </a:p>
          <a:p>
            <a:pPr lvl="1"/>
            <a:r>
              <a:rPr lang="nb-NO" smtClean="0"/>
              <a:t>[KLIKK]</a:t>
            </a:r>
          </a:p>
          <a:p>
            <a:pPr lvl="1"/>
            <a:r>
              <a:rPr lang="nb-NO" smtClean="0"/>
              <a:t>Tetthet?</a:t>
            </a:r>
          </a:p>
          <a:p>
            <a:pPr lvl="1"/>
            <a:r>
              <a:rPr lang="nb-NO" smtClean="0"/>
              <a:t>[KLIKK]</a:t>
            </a:r>
          </a:p>
          <a:p>
            <a:pPr lvl="1"/>
            <a:r>
              <a:rPr lang="nb-NO" smtClean="0"/>
              <a:t>Rekkefølge?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1D476-3F80-4D25-88A7-955676133473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741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mtClean="0"/>
              <a:t>Projeksjoner </a:t>
            </a:r>
          </a:p>
          <a:p>
            <a:r>
              <a:rPr lang="nb-NO" smtClean="0"/>
              <a:t>Få 3D (verden)</a:t>
            </a:r>
            <a:r>
              <a:rPr lang="nb-NO" baseline="0" smtClean="0"/>
              <a:t> over på 2D (kartet)</a:t>
            </a:r>
          </a:p>
          <a:p>
            <a:endParaRPr lang="nb-NO" baseline="0" smtClean="0"/>
          </a:p>
          <a:p>
            <a:r>
              <a:rPr lang="nb-NO" smtClean="0"/>
              <a:t>UTM32/33 vs Web Mercator</a:t>
            </a:r>
          </a:p>
          <a:p>
            <a:endParaRPr lang="nb-NO" smtClean="0"/>
          </a:p>
          <a:p>
            <a:r>
              <a:rPr lang="nb-NO" smtClean="0"/>
              <a:t>«uendelig» mange formater og strukturer</a:t>
            </a:r>
            <a:r>
              <a:rPr lang="nb-NO" baseline="0" smtClean="0"/>
              <a:t> (SOSI, Shape, GeoJSON, SQL SimpleFeature)</a:t>
            </a:r>
            <a:endParaRPr lang="nb-NO" smtClean="0"/>
          </a:p>
          <a:p>
            <a:pPr lvl="1"/>
            <a:endParaRPr lang="nb-NO" smtClean="0"/>
          </a:p>
          <a:p>
            <a:pPr lvl="1"/>
            <a:endParaRPr lang="nb-NO" smtClean="0"/>
          </a:p>
          <a:p>
            <a:endParaRPr lang="nb-NO" smtClean="0"/>
          </a:p>
          <a:p>
            <a:endParaRPr lang="nb-NO" smtClean="0"/>
          </a:p>
          <a:p>
            <a:endParaRPr lang="nb-NO" smtClean="0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1D476-3F80-4D25-88A7-955676133473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4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35" y="2646338"/>
            <a:ext cx="6046732" cy="15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2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627784" y="2204864"/>
            <a:ext cx="3888000" cy="1144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nb-NO" sz="1500" i="1" cap="none">
                <a:solidFill>
                  <a:srgbClr val="F3F3F3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ctr" defTabSz="342900">
              <a:spcBef>
                <a:spcPct val="20000"/>
              </a:spcBef>
              <a:buFont typeface="Arial"/>
            </a:pPr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2628000" y="3324672"/>
            <a:ext cx="3888000" cy="7524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nb-NO" sz="900">
                <a:solidFill>
                  <a:srgbClr val="C0C1BF"/>
                </a:solidFill>
                <a:latin typeface="Arial"/>
                <a:cs typeface="Arial"/>
              </a:defRPr>
            </a:lvl1pPr>
          </a:lstStyle>
          <a:p>
            <a:pPr marL="0" lvl="0" indent="0" algn="ctr" defTabSz="342900">
              <a:buFont typeface="Arial"/>
              <a:buNone/>
            </a:pPr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5" name="Rett linje 4"/>
          <p:cNvCxnSpPr/>
          <p:nvPr/>
        </p:nvCxnSpPr>
        <p:spPr>
          <a:xfrm>
            <a:off x="2483768" y="2204864"/>
            <a:ext cx="0" cy="1872208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Rett linje 8"/>
          <p:cNvCxnSpPr/>
          <p:nvPr/>
        </p:nvCxnSpPr>
        <p:spPr>
          <a:xfrm>
            <a:off x="6660232" y="2204864"/>
            <a:ext cx="0" cy="1872208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Bild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12" name="Rett linje 11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53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v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954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Egendefinert oppset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584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4" y="1628777"/>
            <a:ext cx="8207375" cy="4464521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1144800"/>
          </a:xfrm>
        </p:spPr>
        <p:txBody>
          <a:bodyPr/>
          <a:lstStyle>
            <a:lvl1pPr>
              <a:defRPr sz="18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524400"/>
            <a:ext cx="3888000" cy="752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10" name="Rett linje 9"/>
          <p:cNvCxnSpPr/>
          <p:nvPr/>
        </p:nvCxnSpPr>
        <p:spPr>
          <a:xfrm>
            <a:off x="4788024" y="2276872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788024" y="4365104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Bild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41" y="4596044"/>
            <a:ext cx="434611" cy="5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5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809600" y="2383200"/>
            <a:ext cx="3888000" cy="1144800"/>
          </a:xfrm>
        </p:spPr>
        <p:txBody>
          <a:bodyPr/>
          <a:lstStyle>
            <a:lvl1pPr>
              <a:defRPr sz="18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09600" y="3524400"/>
            <a:ext cx="3888000" cy="752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cxnSp>
        <p:nvCxnSpPr>
          <p:cNvPr id="10" name="Rett linje 9"/>
          <p:cNvCxnSpPr/>
          <p:nvPr/>
        </p:nvCxnSpPr>
        <p:spPr>
          <a:xfrm>
            <a:off x="4788024" y="2276872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Rett linje 12"/>
          <p:cNvCxnSpPr/>
          <p:nvPr/>
        </p:nvCxnSpPr>
        <p:spPr>
          <a:xfrm>
            <a:off x="4788024" y="4365104"/>
            <a:ext cx="3888432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/>
          <a:stretch/>
        </p:blipFill>
        <p:spPr>
          <a:xfrm>
            <a:off x="4807550" y="4581130"/>
            <a:ext cx="2087261" cy="5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 uten 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4" y="1628802"/>
            <a:ext cx="8207375" cy="4464025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55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2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3" y="1628775"/>
            <a:ext cx="3960000" cy="446449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innhold 3"/>
          <p:cNvSpPr>
            <a:spLocks noGrp="1"/>
          </p:cNvSpPr>
          <p:nvPr>
            <p:ph sz="quarter" idx="11"/>
          </p:nvPr>
        </p:nvSpPr>
        <p:spPr>
          <a:xfrm>
            <a:off x="4726800" y="1628800"/>
            <a:ext cx="3960000" cy="446449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9" name="Rett linje 8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63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2" y="1052736"/>
            <a:ext cx="3960000" cy="504053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1"/>
          </p:nvPr>
        </p:nvSpPr>
        <p:spPr>
          <a:xfrm>
            <a:off x="4716015" y="1052763"/>
            <a:ext cx="3960000" cy="5040535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4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nhold ute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3"/>
          <p:cNvSpPr>
            <a:spLocks noGrp="1"/>
          </p:cNvSpPr>
          <p:nvPr>
            <p:ph sz="quarter" idx="10"/>
          </p:nvPr>
        </p:nvSpPr>
        <p:spPr>
          <a:xfrm>
            <a:off x="468312" y="1052736"/>
            <a:ext cx="3960000" cy="5040535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1"/>
          </p:nvPr>
        </p:nvSpPr>
        <p:spPr>
          <a:xfrm>
            <a:off x="4716015" y="1052763"/>
            <a:ext cx="3960000" cy="5040535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6" name="Rett linje 5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13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"/>
          <a:stretch/>
        </p:blipFill>
        <p:spPr>
          <a:xfrm>
            <a:off x="7636188" y="6381328"/>
            <a:ext cx="1050612" cy="288000"/>
          </a:xfrm>
          <a:prstGeom prst="rect">
            <a:avLst/>
          </a:prstGeom>
        </p:spPr>
      </p:pic>
      <p:cxnSp>
        <p:nvCxnSpPr>
          <p:cNvPr id="4" name="Rett linje 3"/>
          <p:cNvCxnSpPr/>
          <p:nvPr/>
        </p:nvCxnSpPr>
        <p:spPr>
          <a:xfrm>
            <a:off x="467544" y="6309320"/>
            <a:ext cx="8219256" cy="0"/>
          </a:xfrm>
          <a:prstGeom prst="line">
            <a:avLst/>
          </a:prstGeom>
          <a:ln>
            <a:solidFill>
              <a:srgbClr val="97D7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Plassholder for innhold 5"/>
          <p:cNvSpPr>
            <a:spLocks noGrp="1"/>
          </p:cNvSpPr>
          <p:nvPr>
            <p:ph sz="quarter" idx="10"/>
          </p:nvPr>
        </p:nvSpPr>
        <p:spPr>
          <a:xfrm>
            <a:off x="467494" y="188915"/>
            <a:ext cx="8208962" cy="5976937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2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1">
                <a:lumMod val="95000"/>
                <a:lumOff val="5000"/>
              </a:schemeClr>
            </a:gs>
            <a:gs pos="95000">
              <a:schemeClr val="tx1">
                <a:lumMod val="95000"/>
                <a:lumOff val="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9352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latinLnBrk="0" hangingPunct="1">
        <a:spcBef>
          <a:spcPct val="0"/>
        </a:spcBef>
        <a:buNone/>
        <a:defRPr sz="2400" kern="1200" cap="all" baseline="0">
          <a:solidFill>
            <a:schemeClr val="bg1">
              <a:lumMod val="9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•"/>
        <a:defRPr sz="15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–"/>
        <a:defRPr sz="135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•"/>
        <a:defRPr sz="120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–"/>
        <a:defRPr sz="105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Clr>
          <a:srgbClr val="97D700"/>
        </a:buClr>
        <a:buFont typeface="Arial" pitchFamily="34" charset="0"/>
        <a:buChar char="»"/>
        <a:defRPr sz="1050" kern="1200">
          <a:solidFill>
            <a:schemeClr val="bg1">
              <a:lumMod val="9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smtClean="0"/>
              <a:t>Kart på nett for media</a:t>
            </a:r>
            <a:endParaRPr lang="nb-NO"/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nb-NO" smtClean="0"/>
              <a:t>Alexander Salveson Nossum</a:t>
            </a:r>
          </a:p>
          <a:p>
            <a:pPr algn="r"/>
            <a:r>
              <a:rPr lang="nb-NO" smtClean="0"/>
              <a:t>alexander.nossum@norkart.no</a:t>
            </a:r>
          </a:p>
          <a:p>
            <a:pPr algn="r"/>
            <a:r>
              <a:rPr lang="nb-NO" smtClean="0"/>
              <a:t>@alexanno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5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>
                <a:solidFill>
                  <a:srgbClr val="97D700"/>
                </a:solidFill>
              </a:rPr>
              <a:t>Goodiebag II</a:t>
            </a:r>
            <a:r>
              <a:rPr lang="nb-NO" smtClean="0"/>
              <a:t>: 11-koroplethkart</a:t>
            </a:r>
            <a:r>
              <a:rPr lang="nb-NO" smtClean="0"/>
              <a:t/>
            </a:r>
            <a:br>
              <a:rPr lang="nb-NO" smtClean="0"/>
            </a:br>
            <a:r>
              <a:rPr lang="nb-NO" smtClean="0"/>
              <a:t>«Fargekart» kommune&amp;fylke</a:t>
            </a:r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4724401" y="1901372"/>
            <a:ext cx="429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mtClean="0">
                <a:solidFill>
                  <a:schemeClr val="bg1"/>
                </a:solidFill>
              </a:rPr>
              <a:t>Tilrettelagt data for </a:t>
            </a:r>
            <a:r>
              <a:rPr lang="nb-NO" smtClean="0">
                <a:solidFill>
                  <a:schemeClr val="bg1"/>
                </a:solidFill>
              </a:rPr>
              <a:t>kommunegrenser og fylkesgrenser</a:t>
            </a:r>
            <a:endParaRPr lang="nb-NO" smtClean="0">
              <a:solidFill>
                <a:schemeClr val="bg1"/>
              </a:solidFill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378858" y="1414168"/>
            <a:ext cx="6945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97D700"/>
                </a:solidFill>
              </a:rPr>
              <a:t>http://</a:t>
            </a:r>
            <a:r>
              <a:rPr lang="nb-NO" smtClean="0">
                <a:solidFill>
                  <a:srgbClr val="97D700"/>
                </a:solidFill>
              </a:rPr>
              <a:t>norkart.github.io/Webatlas.js-doc/11-koroplethkart</a:t>
            </a:r>
            <a:r>
              <a:rPr lang="nb-NO">
                <a:solidFill>
                  <a:srgbClr val="97D700"/>
                </a:solidFill>
              </a:rPr>
              <a:t>/</a:t>
            </a:r>
            <a:endParaRPr lang="nb-NO">
              <a:solidFill>
                <a:srgbClr val="97D700"/>
              </a:solidFill>
            </a:endParaRP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7" y="1901372"/>
            <a:ext cx="3950543" cy="4126458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3167405"/>
            <a:ext cx="2745310" cy="28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2"/>
          <a:srcRect l="11379" t="8097" r="3950" b="989"/>
          <a:stretch/>
        </p:blipFill>
        <p:spPr>
          <a:xfrm>
            <a:off x="68431" y="762000"/>
            <a:ext cx="9007138" cy="5435600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3238942" y="161985"/>
            <a:ext cx="2666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3200">
                <a:solidFill>
                  <a:srgbClr val="97D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nb-NO" sz="3200" smtClean="0">
                <a:solidFill>
                  <a:srgbClr val="97D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orkart.no/27</a:t>
            </a:r>
            <a:endParaRPr lang="nb-NO" sz="3200">
              <a:solidFill>
                <a:srgbClr val="97D7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ktangel 1"/>
          <p:cNvSpPr/>
          <p:nvPr/>
        </p:nvSpPr>
        <p:spPr>
          <a:xfrm>
            <a:off x="2395634" y="5576054"/>
            <a:ext cx="435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>
                <a:solidFill>
                  <a:srgbClr val="97D700"/>
                </a:solidFill>
              </a:rPr>
              <a:t>https://github.com/Norkart/Webatlas.js-doc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60" y="1804721"/>
            <a:ext cx="4148865" cy="1447367"/>
          </a:xfrm>
          <a:prstGeom prst="rect">
            <a:avLst/>
          </a:prstGeom>
          <a:ln w="12700">
            <a:solidFill>
              <a:srgbClr val="97D700"/>
            </a:solidFill>
          </a:ln>
        </p:spPr>
      </p:pic>
    </p:spTree>
    <p:extLst>
      <p:ext uri="{BB962C8B-B14F-4D97-AF65-F5344CB8AC3E}">
        <p14:creationId xmlns:p14="http://schemas.microsoft.com/office/powerpoint/2010/main" val="13186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/>
          <a:srcRect l="11379" t="8097" r="3950" b="989"/>
          <a:stretch/>
        </p:blipFill>
        <p:spPr>
          <a:xfrm>
            <a:off x="68431" y="762000"/>
            <a:ext cx="9007138" cy="5435600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3238942" y="161985"/>
            <a:ext cx="2666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3200">
                <a:solidFill>
                  <a:srgbClr val="97D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nb-NO" sz="3200" smtClean="0">
                <a:solidFill>
                  <a:srgbClr val="97D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orkart.no/27</a:t>
            </a:r>
            <a:endParaRPr lang="nb-NO" sz="3200">
              <a:solidFill>
                <a:srgbClr val="97D7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ktangel 1"/>
          <p:cNvSpPr/>
          <p:nvPr/>
        </p:nvSpPr>
        <p:spPr>
          <a:xfrm>
            <a:off x="2395634" y="5576054"/>
            <a:ext cx="435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>
                <a:solidFill>
                  <a:srgbClr val="97D700"/>
                </a:solidFill>
              </a:rPr>
              <a:t>https://github.com/Norkart/Webatlas.js-doc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560" y="1804721"/>
            <a:ext cx="4148865" cy="1447367"/>
          </a:xfrm>
          <a:prstGeom prst="rect">
            <a:avLst/>
          </a:prstGeom>
          <a:ln w="12700">
            <a:solidFill>
              <a:srgbClr val="97D700"/>
            </a:solidFill>
          </a:ln>
        </p:spPr>
      </p:pic>
      <p:pic>
        <p:nvPicPr>
          <p:cNvPr id="1026" name="Picture 2" descr="http://cache.finn.no/img/sprite_wwwFINN_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5" y="2487153"/>
            <a:ext cx="108585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1881.no/Resource/Image/LogoDM/logo_188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707" y="2487153"/>
            <a:ext cx="746125" cy="76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/>
          <p:cNvSpPr txBox="1"/>
          <p:nvPr/>
        </p:nvSpPr>
        <p:spPr>
          <a:xfrm>
            <a:off x="601141" y="3246184"/>
            <a:ext cx="1557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smtClean="0">
                <a:solidFill>
                  <a:srgbClr val="97D700"/>
                </a:solidFill>
              </a:rPr>
              <a:t>380+ kommuner</a:t>
            </a:r>
          </a:p>
          <a:p>
            <a:r>
              <a:rPr lang="nb-NO" sz="1600" smtClean="0">
                <a:solidFill>
                  <a:srgbClr val="97D700"/>
                </a:solidFill>
              </a:rPr>
              <a:t>Privat næring</a:t>
            </a:r>
          </a:p>
          <a:p>
            <a:r>
              <a:rPr lang="nb-NO" sz="1600" smtClean="0">
                <a:solidFill>
                  <a:srgbClr val="97D700"/>
                </a:solidFill>
              </a:rPr>
              <a:t>Kartverket</a:t>
            </a:r>
            <a:endParaRPr lang="nb-NO" sz="1600">
              <a:solidFill>
                <a:srgbClr val="97D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3"/>
          <a:srcRect r="38479" b="68003"/>
          <a:stretch/>
        </p:blipFill>
        <p:spPr>
          <a:xfrm>
            <a:off x="1323784" y="1417638"/>
            <a:ext cx="6496431" cy="194158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smtClean="0">
                <a:solidFill>
                  <a:schemeClr val="bg1"/>
                </a:solidFill>
              </a:rPr>
              <a:t>Hvorfor kart?</a:t>
            </a:r>
            <a:endParaRPr lang="nb-NO">
              <a:solidFill>
                <a:schemeClr val="bg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b-NO" smtClean="0"/>
          </a:p>
          <a:p>
            <a:endParaRPr lang="nb-NO"/>
          </a:p>
          <a:p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83" y="2128924"/>
            <a:ext cx="4839175" cy="3208789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99" y="3103570"/>
            <a:ext cx="4494891" cy="2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>
                <a:solidFill>
                  <a:schemeClr val="bg1"/>
                </a:solidFill>
              </a:rPr>
              <a:t>Spatial is special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797324" y="1735138"/>
            <a:ext cx="2009376" cy="769386"/>
          </a:xfrm>
        </p:spPr>
        <p:txBody>
          <a:bodyPr>
            <a:normAutofit/>
          </a:bodyPr>
          <a:lstStyle/>
          <a:p>
            <a:pPr algn="ctr"/>
            <a:r>
              <a:rPr lang="nb-NO" smtClean="0">
                <a:solidFill>
                  <a:srgbClr val="92D050"/>
                </a:solidFill>
              </a:rPr>
              <a:t>Datum</a:t>
            </a:r>
          </a:p>
          <a:p>
            <a:pPr algn="ctr"/>
            <a:r>
              <a:rPr lang="nb-NO" smtClean="0">
                <a:solidFill>
                  <a:srgbClr val="92D050"/>
                </a:solidFill>
              </a:rPr>
              <a:t>(jorden er ikke rund)</a:t>
            </a:r>
            <a:endParaRPr lang="nb-NO">
              <a:solidFill>
                <a:srgbClr val="92D050"/>
              </a:solidFill>
            </a:endParaRPr>
          </a:p>
        </p:txBody>
      </p:sp>
      <p:pic>
        <p:nvPicPr>
          <p:cNvPr id="4098" name="Picture 2" descr="http://www.texample.net/media/tikz/examples/PNG/map-proje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560647"/>
            <a:ext cx="2947035" cy="29470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ersonal.frostburg.edu/castroup0/world_projecti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98" y="2827367"/>
            <a:ext cx="3123474" cy="24135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542" y="2504524"/>
            <a:ext cx="2329420" cy="3368288"/>
          </a:xfrm>
          <a:prstGeom prst="rect">
            <a:avLst/>
          </a:prstGeom>
        </p:spPr>
      </p:pic>
      <p:sp>
        <p:nvSpPr>
          <p:cNvPr id="9" name="Plassholder for innhold 2"/>
          <p:cNvSpPr txBox="1">
            <a:spLocks/>
          </p:cNvSpPr>
          <p:nvPr/>
        </p:nvSpPr>
        <p:spPr>
          <a:xfrm>
            <a:off x="3605412" y="1735138"/>
            <a:ext cx="2009376" cy="76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5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35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2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05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05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mtClean="0">
                <a:solidFill>
                  <a:srgbClr val="92D050"/>
                </a:solidFill>
              </a:rPr>
              <a:t>Projeksjoner</a:t>
            </a:r>
          </a:p>
          <a:p>
            <a:pPr algn="ctr"/>
            <a:r>
              <a:rPr lang="nb-NO" smtClean="0">
                <a:solidFill>
                  <a:srgbClr val="92D050"/>
                </a:solidFill>
              </a:rPr>
              <a:t>(Fra 3D til 2D)</a:t>
            </a:r>
            <a:endParaRPr lang="nb-NO">
              <a:solidFill>
                <a:srgbClr val="92D050"/>
              </a:solidFill>
            </a:endParaRPr>
          </a:p>
        </p:txBody>
      </p:sp>
      <p:sp>
        <p:nvSpPr>
          <p:cNvPr id="10" name="Plassholder for innhold 2"/>
          <p:cNvSpPr txBox="1">
            <a:spLocks/>
          </p:cNvSpPr>
          <p:nvPr/>
        </p:nvSpPr>
        <p:spPr>
          <a:xfrm>
            <a:off x="6870699" y="1735138"/>
            <a:ext cx="2009376" cy="76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5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35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20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05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rgbClr val="97D700"/>
              </a:buClr>
              <a:buFont typeface="Arial" pitchFamily="34" charset="0"/>
              <a:buNone/>
              <a:defRPr sz="1050" kern="120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mtClean="0">
                <a:solidFill>
                  <a:srgbClr val="92D050"/>
                </a:solidFill>
              </a:rPr>
              <a:t>Formater</a:t>
            </a:r>
          </a:p>
          <a:p>
            <a:pPr algn="ctr"/>
            <a:r>
              <a:rPr lang="nb-NO" smtClean="0">
                <a:solidFill>
                  <a:srgbClr val="92D050"/>
                </a:solidFill>
              </a:rPr>
              <a:t>(.sosi .gml .geojson)</a:t>
            </a:r>
            <a:endParaRPr lang="nb-NO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smtClean="0"/>
              <a:t>Interaktive kart og analyser</a:t>
            </a:r>
            <a:endParaRPr lang="nb-NO"/>
          </a:p>
        </p:txBody>
      </p:sp>
      <p:grpSp>
        <p:nvGrpSpPr>
          <p:cNvPr id="14" name="Gruppe 13"/>
          <p:cNvGrpSpPr/>
          <p:nvPr/>
        </p:nvGrpSpPr>
        <p:grpSpPr>
          <a:xfrm>
            <a:off x="1101475" y="2252571"/>
            <a:ext cx="2171816" cy="1846660"/>
            <a:chOff x="1583516" y="2252571"/>
            <a:chExt cx="2171816" cy="1846660"/>
          </a:xfrm>
        </p:grpSpPr>
        <p:sp>
          <p:nvSpPr>
            <p:cNvPr id="6" name="TekstSylinder 5"/>
            <p:cNvSpPr txBox="1"/>
            <p:nvPr/>
          </p:nvSpPr>
          <p:spPr>
            <a:xfrm>
              <a:off x="1583520" y="225257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mtClean="0">
                  <a:solidFill>
                    <a:srgbClr val="92D050"/>
                  </a:solidFill>
                </a:rPr>
                <a:t>Tiles</a:t>
              </a:r>
              <a:endParaRPr lang="nb-NO">
                <a:solidFill>
                  <a:srgbClr val="92D050"/>
                </a:solidFill>
              </a:endParaRPr>
            </a:p>
          </p:txBody>
        </p:sp>
        <p:sp>
          <p:nvSpPr>
            <p:cNvPr id="7" name="TekstSylinder 6"/>
            <p:cNvSpPr txBox="1"/>
            <p:nvPr/>
          </p:nvSpPr>
          <p:spPr>
            <a:xfrm>
              <a:off x="1583519" y="2621903"/>
              <a:ext cx="2171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mtClean="0">
                  <a:solidFill>
                    <a:srgbClr val="92D050"/>
                  </a:solidFill>
                </a:rPr>
                <a:t>Javascript-biblioteker</a:t>
              </a:r>
              <a:endParaRPr lang="nb-NO">
                <a:solidFill>
                  <a:srgbClr val="92D050"/>
                </a:solidFill>
              </a:endParaRPr>
            </a:p>
          </p:txBody>
        </p:sp>
        <p:sp>
          <p:nvSpPr>
            <p:cNvPr id="8" name="TekstSylinder 7"/>
            <p:cNvSpPr txBox="1"/>
            <p:nvPr/>
          </p:nvSpPr>
          <p:spPr>
            <a:xfrm>
              <a:off x="1583518" y="2991235"/>
              <a:ext cx="1784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mtClean="0">
                  <a:solidFill>
                    <a:srgbClr val="92D050"/>
                  </a:solidFill>
                </a:rPr>
                <a:t>Tilrettelagte data</a:t>
              </a:r>
              <a:endParaRPr lang="nb-NO">
                <a:solidFill>
                  <a:srgbClr val="92D050"/>
                </a:solidFill>
              </a:endParaRPr>
            </a:p>
          </p:txBody>
        </p:sp>
        <p:sp>
          <p:nvSpPr>
            <p:cNvPr id="9" name="TekstSylinder 8"/>
            <p:cNvSpPr txBox="1"/>
            <p:nvPr/>
          </p:nvSpPr>
          <p:spPr>
            <a:xfrm>
              <a:off x="1583517" y="3360567"/>
              <a:ext cx="2024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mtClean="0">
                  <a:solidFill>
                    <a:srgbClr val="92D050"/>
                  </a:solidFill>
                </a:rPr>
                <a:t>Tjenesteorientering</a:t>
              </a:r>
              <a:endParaRPr lang="nb-NO">
                <a:solidFill>
                  <a:srgbClr val="92D050"/>
                </a:solidFill>
              </a:endParaRPr>
            </a:p>
          </p:txBody>
        </p:sp>
        <p:sp>
          <p:nvSpPr>
            <p:cNvPr id="10" name="TekstSylinder 9"/>
            <p:cNvSpPr txBox="1"/>
            <p:nvPr/>
          </p:nvSpPr>
          <p:spPr>
            <a:xfrm>
              <a:off x="1583516" y="3729899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mtClean="0">
                  <a:solidFill>
                    <a:srgbClr val="92D050"/>
                  </a:solidFill>
                </a:rPr>
                <a:t>Visualisering</a:t>
              </a:r>
              <a:endParaRPr lang="nb-NO">
                <a:solidFill>
                  <a:srgbClr val="92D050"/>
                </a:solidFill>
              </a:endParaRPr>
            </a:p>
          </p:txBody>
        </p:sp>
      </p:grpSp>
      <p:grpSp>
        <p:nvGrpSpPr>
          <p:cNvPr id="15" name="Gruppe 14"/>
          <p:cNvGrpSpPr/>
          <p:nvPr/>
        </p:nvGrpSpPr>
        <p:grpSpPr>
          <a:xfrm>
            <a:off x="4374766" y="1525823"/>
            <a:ext cx="3667760" cy="3604482"/>
            <a:chOff x="5019040" y="1525823"/>
            <a:chExt cx="3667760" cy="3604482"/>
          </a:xfrm>
        </p:grpSpPr>
        <p:pic>
          <p:nvPicPr>
            <p:cNvPr id="12" name="Picture 6" descr="Sir_Isaac_Newton_(1643-1727).jpg (396×484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640" y="1525823"/>
              <a:ext cx="2949122" cy="36044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kstSylinder 12"/>
            <p:cNvSpPr txBox="1"/>
            <p:nvPr/>
          </p:nvSpPr>
          <p:spPr>
            <a:xfrm>
              <a:off x="5019040" y="3545233"/>
              <a:ext cx="36677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i="1" smtClean="0">
                  <a:solidFill>
                    <a:schemeClr val="bg1"/>
                  </a:solidFill>
                  <a:latin typeface="Bell MT" panose="02020503060305020303" pitchFamily="18" charset="0"/>
                </a:rPr>
                <a:t>If I have seen further it is by standing </a:t>
              </a:r>
              <a:r>
                <a:rPr lang="nb-NO" i="1" smtClean="0">
                  <a:solidFill>
                    <a:srgbClr val="92D050"/>
                  </a:solidFill>
                  <a:latin typeface="Bell MT" panose="02020503060305020303" pitchFamily="18" charset="0"/>
                </a:rPr>
                <a:t>on the shoulders of Giants</a:t>
              </a:r>
              <a:r>
                <a:rPr lang="nb-NO" i="1" smtClean="0">
                  <a:solidFill>
                    <a:schemeClr val="bg1"/>
                  </a:solidFill>
                  <a:latin typeface="Bell MT" panose="02020503060305020303" pitchFamily="18" charset="0"/>
                </a:rPr>
                <a:t>.</a:t>
              </a:r>
            </a:p>
            <a:p>
              <a:pPr algn="r"/>
              <a:r>
                <a:rPr lang="nb-NO" i="1" smtClean="0">
                  <a:solidFill>
                    <a:schemeClr val="bg1"/>
                  </a:solidFill>
                  <a:latin typeface="Bell MT" panose="02020503060305020303" pitchFamily="18" charset="0"/>
                </a:rPr>
                <a:t>Sir Isaac Newton, 1676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0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>
                <a:solidFill>
                  <a:schemeClr val="bg1"/>
                </a:solidFill>
              </a:rPr>
              <a:t>Kartet som grensesnitt</a:t>
            </a:r>
          </a:p>
        </p:txBody>
      </p:sp>
      <p:grpSp>
        <p:nvGrpSpPr>
          <p:cNvPr id="12" name="Gruppe 11"/>
          <p:cNvGrpSpPr/>
          <p:nvPr/>
        </p:nvGrpSpPr>
        <p:grpSpPr>
          <a:xfrm>
            <a:off x="618265" y="1121514"/>
            <a:ext cx="7907471" cy="5105066"/>
            <a:chOff x="382069" y="1121514"/>
            <a:chExt cx="7907471" cy="5105066"/>
          </a:xfrm>
        </p:grpSpPr>
        <p:pic>
          <p:nvPicPr>
            <p:cNvPr id="2" name="Bild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069" y="1121514"/>
              <a:ext cx="3794824" cy="2520000"/>
            </a:xfrm>
            <a:prstGeom prst="rect">
              <a:avLst/>
            </a:prstGeom>
          </p:spPr>
        </p:pic>
        <p:pic>
          <p:nvPicPr>
            <p:cNvPr id="3" name="Bild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7238" y="1121514"/>
              <a:ext cx="3785550" cy="2520000"/>
            </a:xfrm>
            <a:prstGeom prst="rect">
              <a:avLst/>
            </a:prstGeom>
          </p:spPr>
        </p:pic>
        <p:pic>
          <p:nvPicPr>
            <p:cNvPr id="5" name="Bild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069" y="3706580"/>
              <a:ext cx="3826667" cy="2520000"/>
            </a:xfrm>
            <a:prstGeom prst="rect">
              <a:avLst/>
            </a:prstGeom>
          </p:spPr>
        </p:pic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7238" y="3706580"/>
              <a:ext cx="3802302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1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58" y="3625563"/>
            <a:ext cx="4295938" cy="267389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/>
            <a:r>
              <a:rPr lang="nb-NO" smtClean="0"/>
              <a:t>Sanntidsanalyser</a:t>
            </a:r>
            <a:endParaRPr lang="nb-NO"/>
          </a:p>
        </p:txBody>
      </p:sp>
      <p:pic>
        <p:nvPicPr>
          <p:cNvPr id="1026" name="Bild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6469"/>
            <a:ext cx="29051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464" y="861869"/>
            <a:ext cx="3019990" cy="31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Go out and </a:t>
            </a:r>
            <a:r>
              <a:rPr lang="nb-NO" smtClean="0">
                <a:solidFill>
                  <a:srgbClr val="97D700"/>
                </a:solidFill>
              </a:rPr>
              <a:t>play</a:t>
            </a:r>
            <a:r>
              <a:rPr lang="nb-NO" smtClean="0"/>
              <a:t>!</a:t>
            </a:r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4951283" cy="4775200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5511800" y="12192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mtClean="0">
                <a:solidFill>
                  <a:schemeClr val="bg1"/>
                </a:solidFill>
              </a:rPr>
              <a:t>Norkart har åpne eksempler og biblioteker på http://github.com/Norkart</a:t>
            </a:r>
          </a:p>
        </p:txBody>
      </p:sp>
    </p:spTree>
    <p:extLst>
      <p:ext uri="{BB962C8B-B14F-4D97-AF65-F5344CB8AC3E}">
        <p14:creationId xmlns:p14="http://schemas.microsoft.com/office/powerpoint/2010/main" val="33909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>
                <a:solidFill>
                  <a:srgbClr val="97D700"/>
                </a:solidFill>
              </a:rPr>
              <a:t>Goodiebag</a:t>
            </a:r>
            <a:r>
              <a:rPr lang="nb-NO" smtClean="0"/>
              <a:t>: </a:t>
            </a:r>
            <a:r>
              <a:rPr lang="nb-NO" smtClean="0"/>
              <a:t>10-omsetningsdata</a:t>
            </a:r>
            <a:r>
              <a:rPr lang="nb-NO" smtClean="0"/>
              <a:t/>
            </a:r>
            <a:br>
              <a:rPr lang="nb-NO" smtClean="0"/>
            </a:br>
            <a:r>
              <a:rPr lang="nb-NO" smtClean="0"/>
              <a:t>visualisering av omsetningsdata</a:t>
            </a:r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4724401" y="1901372"/>
            <a:ext cx="429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mtClean="0">
                <a:solidFill>
                  <a:schemeClr val="bg1"/>
                </a:solidFill>
              </a:rPr>
              <a:t>Tilrettelagt data for eiendomsomsetning (grunnbok) for Trondheim i 2014 og grunnkretser med summert beløp.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94" y="1780030"/>
            <a:ext cx="4351906" cy="446897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3081890"/>
            <a:ext cx="3052078" cy="3167115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378858" y="1414168"/>
            <a:ext cx="6945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97D700"/>
                </a:solidFill>
              </a:rPr>
              <a:t>http://</a:t>
            </a:r>
            <a:r>
              <a:rPr lang="nb-NO" smtClean="0">
                <a:solidFill>
                  <a:srgbClr val="97D700"/>
                </a:solidFill>
              </a:rPr>
              <a:t>norkart.github.io/Webatlas.js-doc/10-omsetningsdata</a:t>
            </a:r>
            <a:r>
              <a:rPr lang="nb-NO">
                <a:solidFill>
                  <a:srgbClr val="97D700"/>
                </a:solidFill>
              </a:rPr>
              <a:t>/</a:t>
            </a:r>
            <a:endParaRPr lang="nb-NO">
              <a:solidFill>
                <a:srgbClr val="97D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rkart sva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Norkart svart</Template>
  <TotalTime>147</TotalTime>
  <Words>195</Words>
  <Application>Microsoft Office PowerPoint</Application>
  <PresentationFormat>Skjermfremvisning (4:3)</PresentationFormat>
  <Paragraphs>58</Paragraphs>
  <Slides>11</Slides>
  <Notes>3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5" baseType="lpstr">
      <vt:lpstr>Arial</vt:lpstr>
      <vt:lpstr>Bell MT</vt:lpstr>
      <vt:lpstr>Calibri</vt:lpstr>
      <vt:lpstr>Norkart svart</vt:lpstr>
      <vt:lpstr>Kart på nett for media</vt:lpstr>
      <vt:lpstr>PowerPoint-presentasjon</vt:lpstr>
      <vt:lpstr>Hvorfor kart?</vt:lpstr>
      <vt:lpstr>Spatial is special</vt:lpstr>
      <vt:lpstr>Interaktive kart og analyser</vt:lpstr>
      <vt:lpstr>Kartet som grensesnitt</vt:lpstr>
      <vt:lpstr>Sanntidsanalyser</vt:lpstr>
      <vt:lpstr>Go out and play!</vt:lpstr>
      <vt:lpstr>Goodiebag: 10-omsetningsdata visualisering av omsetningsdata</vt:lpstr>
      <vt:lpstr>Goodiebag II: 11-koroplethkart «Fargekart» kommune&amp;fylke</vt:lpstr>
      <vt:lpstr>PowerPoint-presentasjon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Kart på nett for media</dc:title>
  <dc:creator>Alexander Salveson Nossum</dc:creator>
  <cp:lastModifiedBy>Alexander Salveson Nossum</cp:lastModifiedBy>
  <cp:revision>19</cp:revision>
  <dcterms:created xsi:type="dcterms:W3CDTF">2014-04-25T11:40:04Z</dcterms:created>
  <dcterms:modified xsi:type="dcterms:W3CDTF">2014-04-28T12:45:22Z</dcterms:modified>
</cp:coreProperties>
</file>